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56" r:id="rId3"/>
    <p:sldId id="258" r:id="rId4"/>
    <p:sldId id="264" r:id="rId5"/>
    <p:sldId id="260" r:id="rId6"/>
    <p:sldId id="259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57FEB-F37C-2311-D5E8-CECFD3B1CFE8}" v="1" dt="2020-10-19T17:36:41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E2A68-F2AF-7241-95B2-AC1A78891421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6CE3B-3C7A-4D47-A01E-0882FECB7E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7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00802-F574-D143-B57A-5D0B3F5CB8CA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007EE-3B34-6D48-9A3D-6B29A6D0DD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1820 </a:t>
            </a:r>
            <a:r>
              <a:rPr lang="en-US" dirty="0" err="1"/>
              <a:t>Orsted</a:t>
            </a:r>
            <a:r>
              <a:rPr lang="en-US" dirty="0"/>
              <a:t>- </a:t>
            </a:r>
            <a:r>
              <a:rPr lang="en-US" dirty="0" err="1"/>
              <a:t>Découverte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fil </a:t>
            </a:r>
            <a:r>
              <a:rPr lang="en-US" dirty="0" err="1"/>
              <a:t>parcouru</a:t>
            </a:r>
            <a:r>
              <a:rPr lang="en-US" dirty="0"/>
              <a:t> par un courant </a:t>
            </a:r>
            <a:r>
              <a:rPr lang="en-US" dirty="0" err="1"/>
              <a:t>électrique</a:t>
            </a:r>
            <a:r>
              <a:rPr lang="en-US" dirty="0"/>
              <a:t> </a:t>
            </a:r>
            <a:r>
              <a:rPr lang="en-US" dirty="0" err="1"/>
              <a:t>produit</a:t>
            </a:r>
            <a:r>
              <a:rPr lang="en-US" dirty="0"/>
              <a:t> un champ </a:t>
            </a:r>
            <a:r>
              <a:rPr lang="en-US" dirty="0" err="1"/>
              <a:t>magnétique</a:t>
            </a:r>
            <a:r>
              <a:rPr lang="en-US" dirty="0"/>
              <a:t>. Le passage d’un courant </a:t>
            </a:r>
            <a:r>
              <a:rPr lang="en-US" dirty="0" err="1"/>
              <a:t>électrique</a:t>
            </a:r>
            <a:r>
              <a:rPr lang="en-US" dirty="0"/>
              <a:t> </a:t>
            </a:r>
            <a:r>
              <a:rPr lang="en-US" dirty="0" err="1"/>
              <a:t>près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boussole</a:t>
            </a:r>
            <a:r>
              <a:rPr lang="en-US" dirty="0"/>
              <a:t> fait </a:t>
            </a:r>
            <a:r>
              <a:rPr lang="en-US" dirty="0" err="1"/>
              <a:t>légerement</a:t>
            </a:r>
            <a:r>
              <a:rPr lang="en-US" dirty="0"/>
              <a:t> </a:t>
            </a:r>
            <a:r>
              <a:rPr lang="en-US" dirty="0" err="1"/>
              <a:t>dévier</a:t>
            </a:r>
            <a:r>
              <a:rPr lang="en-US" dirty="0"/>
              <a:t> </a:t>
            </a:r>
            <a:r>
              <a:rPr lang="en-US" dirty="0" err="1"/>
              <a:t>l’aiguille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boussole</a:t>
            </a:r>
            <a:r>
              <a:rPr lang="en-US" dirty="0"/>
              <a:t>, </a:t>
            </a:r>
            <a:r>
              <a:rPr lang="en-US" dirty="0" err="1"/>
              <a:t>comme</a:t>
            </a:r>
            <a:r>
              <a:rPr lang="en-US" dirty="0"/>
              <a:t> le </a:t>
            </a:r>
            <a:r>
              <a:rPr lang="en-US" dirty="0" err="1"/>
              <a:t>ferait</a:t>
            </a:r>
            <a:r>
              <a:rPr lang="en-US" dirty="0"/>
              <a:t> un </a:t>
            </a:r>
            <a:r>
              <a:rPr lang="en-US" dirty="0" err="1"/>
              <a:t>aimant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007EE-3B34-6D48-9A3D-6B29A6D0DD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9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Maxwell :</a:t>
            </a:r>
            <a:r>
              <a:rPr lang="en-US" baseline="0" dirty="0"/>
              <a:t> </a:t>
            </a:r>
            <a:r>
              <a:rPr lang="en-US" baseline="0" dirty="0" err="1"/>
              <a:t>unifie</a:t>
            </a:r>
            <a:r>
              <a:rPr lang="en-US" baseline="0" dirty="0"/>
              <a:t> les equations du champ </a:t>
            </a:r>
            <a:r>
              <a:rPr lang="en-US" baseline="0" dirty="0" err="1"/>
              <a:t>electrique</a:t>
            </a:r>
            <a:r>
              <a:rPr lang="en-US" baseline="0" dirty="0"/>
              <a:t> et </a:t>
            </a:r>
            <a:r>
              <a:rPr lang="en-US" baseline="0"/>
              <a:t>magnetique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007EE-3B34-6D48-9A3D-6B29A6D0DD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6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Maxwell :</a:t>
            </a:r>
            <a:r>
              <a:rPr lang="en-US" baseline="0" dirty="0"/>
              <a:t> </a:t>
            </a:r>
            <a:r>
              <a:rPr lang="en-US" baseline="0" dirty="0" err="1"/>
              <a:t>unifie</a:t>
            </a:r>
            <a:r>
              <a:rPr lang="en-US" baseline="0" dirty="0"/>
              <a:t> les equations du champ </a:t>
            </a:r>
            <a:r>
              <a:rPr lang="en-US" baseline="0" dirty="0" err="1"/>
              <a:t>electrique</a:t>
            </a:r>
            <a:r>
              <a:rPr lang="en-US" baseline="0" dirty="0"/>
              <a:t> et </a:t>
            </a:r>
            <a:r>
              <a:rPr lang="en-US" baseline="0"/>
              <a:t>magnetique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007EE-3B34-6D48-9A3D-6B29A6D0DD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3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Maxwell :</a:t>
            </a:r>
            <a:r>
              <a:rPr lang="en-US" baseline="0" dirty="0"/>
              <a:t> </a:t>
            </a:r>
            <a:r>
              <a:rPr lang="en-US" baseline="0" dirty="0" err="1"/>
              <a:t>unifie</a:t>
            </a:r>
            <a:r>
              <a:rPr lang="en-US" baseline="0" dirty="0"/>
              <a:t> les equations du champ </a:t>
            </a:r>
            <a:r>
              <a:rPr lang="en-US" baseline="0" dirty="0" err="1"/>
              <a:t>electrique</a:t>
            </a:r>
            <a:r>
              <a:rPr lang="en-US" baseline="0" dirty="0"/>
              <a:t> et </a:t>
            </a:r>
            <a:r>
              <a:rPr lang="en-US" baseline="0"/>
              <a:t>magnetique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007EE-3B34-6D48-9A3D-6B29A6D0DD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007EE-3B34-6D48-9A3D-6B29A6D0DD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67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007EE-3B34-6D48-9A3D-6B29A6D0DD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5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87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5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8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0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0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6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6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DB20F-354B-D047-8FB3-467C84B0B04E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C15A5-C67D-FF44-96D4-07B0673DD09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3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u0ApENWT-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4NvbL_7D-k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LCIU6yZmCS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929163" y="287145"/>
            <a:ext cx="7683791" cy="92333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altLang="x-none" dirty="0" err="1">
                <a:solidFill>
                  <a:schemeClr val="bg1"/>
                </a:solidFill>
                <a:latin typeface="+mn-lt"/>
                <a:ea typeface="Britannic Bold" charset="0"/>
                <a:cs typeface="Britannic Bold" charset="0"/>
              </a:rPr>
              <a:t>Electromagnétisme</a:t>
            </a:r>
            <a:endParaRPr lang="en-US" altLang="x-none" dirty="0">
              <a:solidFill>
                <a:schemeClr val="bg1"/>
              </a:solidFill>
              <a:latin typeface="+mn-lt"/>
              <a:ea typeface="Britannic Bold" charset="0"/>
              <a:cs typeface="Britannic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80" y="3671503"/>
            <a:ext cx="6294120" cy="31864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917" y="1417320"/>
            <a:ext cx="4897757" cy="3398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4580" t="39146" r="10862" b="33965"/>
          <a:stretch/>
        </p:blipFill>
        <p:spPr>
          <a:xfrm>
            <a:off x="351751" y="2510783"/>
            <a:ext cx="4483185" cy="18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5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29163" y="287145"/>
            <a:ext cx="8729312" cy="92333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altLang="x-none" dirty="0">
                <a:solidFill>
                  <a:schemeClr val="bg1"/>
                </a:solidFill>
                <a:latin typeface="+mn-lt"/>
                <a:ea typeface="Britannic Bold" charset="0"/>
                <a:cs typeface="Britannic Bold" charset="0"/>
              </a:rPr>
              <a:t>Les </a:t>
            </a:r>
            <a:r>
              <a:rPr lang="en-GB" altLang="x-none" dirty="0" err="1">
                <a:solidFill>
                  <a:schemeClr val="bg1"/>
                </a:solidFill>
                <a:latin typeface="+mn-lt"/>
                <a:ea typeface="Britannic Bold" charset="0"/>
                <a:cs typeface="Britannic Bold" charset="0"/>
              </a:rPr>
              <a:t>grandes</a:t>
            </a:r>
            <a:r>
              <a:rPr lang="en-GB" altLang="x-none" dirty="0">
                <a:solidFill>
                  <a:schemeClr val="bg1"/>
                </a:solidFill>
                <a:latin typeface="+mn-lt"/>
                <a:ea typeface="Britannic Bold" charset="0"/>
                <a:cs typeface="Britannic Bold" charset="0"/>
              </a:rPr>
              <a:t> </a:t>
            </a:r>
            <a:r>
              <a:rPr lang="en-GB" altLang="x-none" dirty="0" err="1">
                <a:solidFill>
                  <a:schemeClr val="bg1"/>
                </a:solidFill>
                <a:latin typeface="+mn-lt"/>
                <a:ea typeface="Britannic Bold" charset="0"/>
                <a:cs typeface="Britannic Bold" charset="0"/>
              </a:rPr>
              <a:t>découvertes</a:t>
            </a:r>
            <a:endParaRPr lang="en-US" altLang="x-none" dirty="0">
              <a:solidFill>
                <a:schemeClr val="bg1"/>
              </a:solidFill>
              <a:latin typeface="+mn-lt"/>
              <a:ea typeface="Britannic Bold" charset="0"/>
              <a:cs typeface="Britannic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251" y="1210475"/>
            <a:ext cx="1034139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1800 Volta- pile </a:t>
            </a:r>
            <a:r>
              <a:rPr lang="en-US" dirty="0" err="1"/>
              <a:t>électrique</a:t>
            </a:r>
            <a:r>
              <a:rPr lang="en-US" dirty="0"/>
              <a:t>. Il </a:t>
            </a:r>
            <a:r>
              <a:rPr lang="en-US" dirty="0" err="1"/>
              <a:t>invente</a:t>
            </a:r>
            <a:r>
              <a:rPr lang="en-US" dirty="0"/>
              <a:t> un </a:t>
            </a:r>
            <a:r>
              <a:rPr lang="en-US" dirty="0" err="1"/>
              <a:t>génerateur</a:t>
            </a:r>
            <a:r>
              <a:rPr lang="en-US" dirty="0"/>
              <a:t> qui </a:t>
            </a:r>
            <a:r>
              <a:rPr lang="en-US" dirty="0" err="1"/>
              <a:t>permet</a:t>
            </a:r>
            <a:r>
              <a:rPr lang="en-US" dirty="0"/>
              <a:t> de faire </a:t>
            </a:r>
            <a:r>
              <a:rPr lang="en-US" dirty="0" err="1"/>
              <a:t>circuler</a:t>
            </a:r>
            <a:r>
              <a:rPr lang="en-US" dirty="0"/>
              <a:t> un courant </a:t>
            </a:r>
            <a:r>
              <a:rPr lang="fr-FR" dirty="0"/>
              <a:t>électrique</a:t>
            </a:r>
            <a:r>
              <a:rPr lang="en-US" dirty="0"/>
              <a:t> de </a:t>
            </a:r>
            <a:r>
              <a:rPr lang="en-US" dirty="0" err="1"/>
              <a:t>façon</a:t>
            </a:r>
            <a:r>
              <a:rPr lang="en-US" dirty="0"/>
              <a:t> continue. La pile Volta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rapidemant</a:t>
            </a:r>
            <a:r>
              <a:rPr lang="en-US" dirty="0"/>
              <a:t> </a:t>
            </a:r>
            <a:r>
              <a:rPr lang="en-US" dirty="0" err="1"/>
              <a:t>améliorée</a:t>
            </a:r>
            <a:r>
              <a:rPr lang="en-US" dirty="0"/>
              <a:t> et </a:t>
            </a:r>
            <a:r>
              <a:rPr lang="en-US" dirty="0" err="1"/>
              <a:t>permet</a:t>
            </a:r>
            <a:r>
              <a:rPr lang="en-US" dirty="0"/>
              <a:t> de faire passer des courants </a:t>
            </a:r>
            <a:r>
              <a:rPr lang="en-US" dirty="0" err="1"/>
              <a:t>électriques</a:t>
            </a:r>
            <a:r>
              <a:rPr lang="en-US" dirty="0"/>
              <a:t> plus </a:t>
            </a:r>
            <a:r>
              <a:rPr lang="en-US" dirty="0" err="1"/>
              <a:t>intenses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1820 </a:t>
            </a:r>
            <a:r>
              <a:rPr lang="en-US" dirty="0" err="1"/>
              <a:t>Orsted</a:t>
            </a:r>
            <a:r>
              <a:rPr lang="en-US" dirty="0"/>
              <a:t>- </a:t>
            </a:r>
            <a:r>
              <a:rPr lang="en-US" dirty="0" err="1"/>
              <a:t>Découverte</a:t>
            </a:r>
            <a:r>
              <a:rPr lang="en-US" dirty="0"/>
              <a:t> </a:t>
            </a:r>
            <a:r>
              <a:rPr lang="en-US" dirty="0" err="1"/>
              <a:t>qu’un</a:t>
            </a:r>
            <a:r>
              <a:rPr lang="en-US" dirty="0"/>
              <a:t> fil </a:t>
            </a:r>
            <a:r>
              <a:rPr lang="en-US" dirty="0" err="1"/>
              <a:t>parcouru</a:t>
            </a:r>
            <a:r>
              <a:rPr lang="en-US" dirty="0"/>
              <a:t> par un courant </a:t>
            </a:r>
            <a:r>
              <a:rPr lang="en-US" dirty="0" err="1"/>
              <a:t>électrique</a:t>
            </a:r>
            <a:r>
              <a:rPr lang="en-US" dirty="0"/>
              <a:t> </a:t>
            </a:r>
            <a:r>
              <a:rPr lang="en-US" dirty="0" err="1"/>
              <a:t>produit</a:t>
            </a:r>
            <a:r>
              <a:rPr lang="en-US" dirty="0"/>
              <a:t> un champ </a:t>
            </a:r>
            <a:r>
              <a:rPr lang="en-US" dirty="0" err="1"/>
              <a:t>magnétique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https://youtu.be/9u0ApENWT-Q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1924 Sturgeon-</a:t>
            </a:r>
            <a:r>
              <a:rPr lang="en-US" dirty="0" err="1"/>
              <a:t>électroaimant</a:t>
            </a:r>
            <a:r>
              <a:rPr lang="en-US" dirty="0"/>
              <a:t>: </a:t>
            </a:r>
            <a:r>
              <a:rPr lang="en-US" dirty="0" err="1"/>
              <a:t>bobine</a:t>
            </a:r>
            <a:r>
              <a:rPr lang="en-US" dirty="0"/>
              <a:t> de fil </a:t>
            </a:r>
            <a:r>
              <a:rPr lang="en-US" dirty="0" err="1"/>
              <a:t>cuivré</a:t>
            </a:r>
            <a:r>
              <a:rPr lang="en-US" dirty="0"/>
              <a:t> </a:t>
            </a:r>
            <a:r>
              <a:rPr lang="en-US" dirty="0" err="1"/>
              <a:t>isolé</a:t>
            </a:r>
            <a:r>
              <a:rPr lang="en-US" dirty="0"/>
              <a:t>, </a:t>
            </a:r>
            <a:r>
              <a:rPr lang="en-US" dirty="0" err="1"/>
              <a:t>entouré</a:t>
            </a:r>
            <a:r>
              <a:rPr lang="en-US" dirty="0"/>
              <a:t> d’un </a:t>
            </a:r>
            <a:r>
              <a:rPr lang="en-US" dirty="0" err="1"/>
              <a:t>morceau</a:t>
            </a:r>
            <a:r>
              <a:rPr lang="en-US" dirty="0"/>
              <a:t> de </a:t>
            </a:r>
            <a:r>
              <a:rPr lang="en-US" dirty="0" err="1"/>
              <a:t>Fer</a:t>
            </a:r>
            <a:r>
              <a:rPr lang="en-US" dirty="0"/>
              <a:t>. </a:t>
            </a:r>
          </a:p>
          <a:p>
            <a:r>
              <a:rPr lang="en-US" dirty="0" err="1"/>
              <a:t>Lorsque</a:t>
            </a:r>
            <a:r>
              <a:rPr lang="en-US" dirty="0"/>
              <a:t> la </a:t>
            </a:r>
            <a:r>
              <a:rPr lang="en-US" dirty="0" err="1"/>
              <a:t>bobine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parcourue</a:t>
            </a:r>
            <a:r>
              <a:rPr lang="en-US" dirty="0"/>
              <a:t> par un courant </a:t>
            </a:r>
            <a:r>
              <a:rPr lang="en-US" dirty="0" err="1"/>
              <a:t>électrique</a:t>
            </a:r>
            <a:r>
              <a:rPr lang="en-US" dirty="0"/>
              <a:t> </a:t>
            </a:r>
            <a:r>
              <a:rPr lang="en-US" dirty="0" err="1"/>
              <a:t>l’électroaimant</a:t>
            </a:r>
            <a:r>
              <a:rPr lang="en-US" dirty="0"/>
              <a:t> </a:t>
            </a:r>
            <a:r>
              <a:rPr lang="en-US" dirty="0" err="1"/>
              <a:t>produit</a:t>
            </a:r>
            <a:r>
              <a:rPr lang="en-US" dirty="0"/>
              <a:t> un champ </a:t>
            </a:r>
            <a:r>
              <a:rPr lang="en-US" dirty="0" err="1"/>
              <a:t>magnétique</a:t>
            </a:r>
            <a:r>
              <a:rPr lang="en-US" dirty="0"/>
              <a:t> beaucoup plus intense que </a:t>
            </a:r>
            <a:r>
              <a:rPr lang="en-US" dirty="0" err="1"/>
              <a:t>celui</a:t>
            </a:r>
            <a:r>
              <a:rPr lang="en-US" dirty="0"/>
              <a:t> </a:t>
            </a:r>
            <a:r>
              <a:rPr lang="en-US" dirty="0" err="1"/>
              <a:t>produit</a:t>
            </a:r>
            <a:r>
              <a:rPr lang="en-US" dirty="0"/>
              <a:t> par un </a:t>
            </a:r>
            <a:r>
              <a:rPr lang="en-US" dirty="0" err="1"/>
              <a:t>aimant</a:t>
            </a:r>
            <a:r>
              <a:rPr lang="en-US" dirty="0"/>
              <a:t>. </a:t>
            </a:r>
            <a:r>
              <a:rPr lang="en-US" dirty="0">
                <a:hlinkClick r:id="rId4"/>
              </a:rPr>
              <a:t>https://youtu.be/4NvbL_7D-k0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1830 Henry- </a:t>
            </a:r>
            <a:r>
              <a:rPr lang="en-US" dirty="0" err="1"/>
              <a:t>électroaimant</a:t>
            </a:r>
            <a:r>
              <a:rPr lang="en-US" dirty="0"/>
              <a:t> capable de </a:t>
            </a:r>
            <a:r>
              <a:rPr lang="en-US" dirty="0" err="1"/>
              <a:t>soulever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centaines</a:t>
            </a:r>
            <a:r>
              <a:rPr lang="en-US" dirty="0"/>
              <a:t> de kg de </a:t>
            </a:r>
            <a:r>
              <a:rPr lang="en-US" dirty="0" err="1"/>
              <a:t>Fer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1831 Faraday- creation d’un courant </a:t>
            </a:r>
            <a:r>
              <a:rPr lang="en-US" dirty="0" err="1"/>
              <a:t>électrique</a:t>
            </a:r>
            <a:r>
              <a:rPr lang="en-US" dirty="0"/>
              <a:t> “</a:t>
            </a:r>
            <a:r>
              <a:rPr lang="en-US" dirty="0" err="1"/>
              <a:t>induit</a:t>
            </a:r>
            <a:r>
              <a:rPr lang="en-US" dirty="0"/>
              <a:t>” </a:t>
            </a:r>
            <a:r>
              <a:rPr lang="en-US" dirty="0" err="1"/>
              <a:t>dans</a:t>
            </a:r>
            <a:r>
              <a:rPr lang="en-US" dirty="0"/>
              <a:t> un fil </a:t>
            </a:r>
            <a:r>
              <a:rPr lang="en-US" dirty="0" err="1"/>
              <a:t>conducteur</a:t>
            </a:r>
            <a:r>
              <a:rPr lang="en-US" dirty="0"/>
              <a:t> </a:t>
            </a:r>
            <a:r>
              <a:rPr lang="en-US" dirty="0" err="1"/>
              <a:t>lors</a:t>
            </a:r>
            <a:r>
              <a:rPr lang="en-US" dirty="0"/>
              <a:t> de la variation d’un champ </a:t>
            </a:r>
            <a:r>
              <a:rPr lang="en-US" dirty="0" err="1"/>
              <a:t>magnétique</a:t>
            </a:r>
            <a:r>
              <a:rPr lang="en-US" dirty="0"/>
              <a:t>. </a:t>
            </a:r>
            <a:r>
              <a:rPr lang="en-US" dirty="0" err="1"/>
              <a:t>C’est</a:t>
            </a:r>
            <a:r>
              <a:rPr lang="en-US" dirty="0"/>
              <a:t> le </a:t>
            </a:r>
            <a:r>
              <a:rPr lang="en-US" dirty="0" err="1"/>
              <a:t>phénomène</a:t>
            </a:r>
            <a:r>
              <a:rPr lang="en-US" dirty="0"/>
              <a:t> </a:t>
            </a:r>
            <a:r>
              <a:rPr lang="en-US" dirty="0" err="1"/>
              <a:t>d’induction</a:t>
            </a:r>
            <a:r>
              <a:rPr lang="en-US" dirty="0"/>
              <a:t> </a:t>
            </a:r>
            <a:r>
              <a:rPr lang="en-US" dirty="0" err="1"/>
              <a:t>électromagnétique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1865 Maxwell - </a:t>
            </a:r>
            <a:r>
              <a:rPr lang="en-US" baseline="0" dirty="0" err="1"/>
              <a:t>unifie</a:t>
            </a:r>
            <a:r>
              <a:rPr lang="en-US" baseline="0" dirty="0"/>
              <a:t> les </a:t>
            </a:r>
            <a:r>
              <a:rPr lang="en-US" baseline="0" dirty="0" err="1"/>
              <a:t>phénomènes</a:t>
            </a:r>
            <a:r>
              <a:rPr lang="en-US" baseline="0" dirty="0"/>
              <a:t> </a:t>
            </a:r>
            <a:r>
              <a:rPr lang="en-US" baseline="0" dirty="0" err="1"/>
              <a:t>optiques</a:t>
            </a:r>
            <a:r>
              <a:rPr lang="en-US" baseline="0" dirty="0"/>
              <a:t>, </a:t>
            </a:r>
            <a:r>
              <a:rPr lang="en-US" baseline="0" dirty="0" err="1"/>
              <a:t>électriques</a:t>
            </a:r>
            <a:r>
              <a:rPr lang="en-US" dirty="0"/>
              <a:t> et </a:t>
            </a:r>
            <a:r>
              <a:rPr lang="en-US" dirty="0" err="1"/>
              <a:t>magnétiques</a:t>
            </a:r>
            <a:r>
              <a:rPr lang="en-US" dirty="0"/>
              <a:t> </a:t>
            </a:r>
            <a:r>
              <a:rPr lang="en-US" dirty="0" err="1"/>
              <a:t>résumées</a:t>
            </a:r>
            <a:r>
              <a:rPr lang="en-US" dirty="0"/>
              <a:t> par les </a:t>
            </a:r>
            <a:r>
              <a:rPr lang="en-US" dirty="0" err="1"/>
              <a:t>célèbres</a:t>
            </a:r>
            <a:r>
              <a:rPr lang="en-US" dirty="0"/>
              <a:t> “equation de Maxwell”.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9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773" y="1368139"/>
            <a:ext cx="918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Experience de faraday :1831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29163" y="287145"/>
            <a:ext cx="7683791" cy="92333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altLang="x-none" dirty="0" err="1">
                <a:solidFill>
                  <a:schemeClr val="bg1"/>
                </a:solidFill>
                <a:latin typeface="+mn-lt"/>
                <a:ea typeface="Britannic Bold" charset="0"/>
                <a:cs typeface="Britannic Bold" charset="0"/>
              </a:rPr>
              <a:t>Electromagnétisme</a:t>
            </a:r>
            <a:endParaRPr lang="en-US" altLang="x-none" dirty="0">
              <a:solidFill>
                <a:schemeClr val="bg1"/>
              </a:solidFill>
              <a:latin typeface="+mn-lt"/>
              <a:ea typeface="Britannic Bold" charset="0"/>
              <a:cs typeface="Britannic 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3" y="2206274"/>
            <a:ext cx="6074559" cy="4051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6837" y="2049023"/>
            <a:ext cx="2786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 </a:t>
            </a:r>
            <a:r>
              <a:rPr lang="en-US" dirty="0" err="1"/>
              <a:t>aimant</a:t>
            </a:r>
            <a:r>
              <a:rPr lang="en-US" dirty="0"/>
              <a:t>/</a:t>
            </a:r>
            <a:r>
              <a:rPr lang="en-US" dirty="0" err="1"/>
              <a:t>electroaimant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mouvement</a:t>
            </a:r>
            <a:r>
              <a:rPr lang="en-US" dirty="0"/>
              <a:t> </a:t>
            </a:r>
            <a:r>
              <a:rPr lang="en-US" dirty="0" err="1"/>
              <a:t>crée</a:t>
            </a:r>
            <a:r>
              <a:rPr lang="en-US" dirty="0"/>
              <a:t> un courant </a:t>
            </a:r>
            <a:r>
              <a:rPr lang="en-US" dirty="0" err="1"/>
              <a:t>électrique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tout le circuit </a:t>
            </a:r>
            <a:r>
              <a:rPr lang="en-US" dirty="0" err="1"/>
              <a:t>voisin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108316" y="3526358"/>
            <a:ext cx="2814430" cy="26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4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197" y="1316398"/>
            <a:ext cx="918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Experience de faraday :1831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29163" y="287145"/>
            <a:ext cx="7683791" cy="92333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altLang="x-none" dirty="0" err="1">
                <a:solidFill>
                  <a:schemeClr val="bg1"/>
                </a:solidFill>
                <a:latin typeface="+mn-lt"/>
                <a:ea typeface="Britannic Bold" charset="0"/>
                <a:cs typeface="Britannic Bold" charset="0"/>
              </a:rPr>
              <a:t>Electromagnétisme</a:t>
            </a:r>
            <a:endParaRPr lang="en-US" altLang="x-none" dirty="0">
              <a:solidFill>
                <a:schemeClr val="bg1"/>
              </a:solidFill>
              <a:latin typeface="+mn-lt"/>
              <a:ea typeface="Britannic Bold" charset="0"/>
              <a:cs typeface="Britannic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46" y="1316398"/>
            <a:ext cx="4886324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0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29163" y="287145"/>
            <a:ext cx="7683791" cy="92333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altLang="x-none" dirty="0" err="1">
                <a:solidFill>
                  <a:schemeClr val="bg1"/>
                </a:solidFill>
                <a:latin typeface="+mn-lt"/>
                <a:ea typeface="Britannic Bold" charset="0"/>
                <a:cs typeface="Britannic Bold" charset="0"/>
              </a:rPr>
              <a:t>Electromagnétisme</a:t>
            </a:r>
            <a:endParaRPr lang="en-US" altLang="x-none" dirty="0">
              <a:solidFill>
                <a:schemeClr val="bg1"/>
              </a:solidFill>
              <a:latin typeface="+mn-lt"/>
              <a:ea typeface="Britannic Bold" charset="0"/>
              <a:cs typeface="Britannic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3242" y="1766806"/>
            <a:ext cx="10980096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Induction </a:t>
            </a:r>
            <a:r>
              <a:rPr lang="en-US" sz="3600" dirty="0" err="1"/>
              <a:t>électromagnétique</a:t>
            </a:r>
            <a:r>
              <a:rPr lang="en-US" sz="3600" dirty="0"/>
              <a:t>: </a:t>
            </a:r>
            <a:r>
              <a:rPr lang="en-US" sz="3600" dirty="0" err="1"/>
              <a:t>lorsqu’une</a:t>
            </a:r>
            <a:r>
              <a:rPr lang="en-US" sz="3600" dirty="0"/>
              <a:t> source de champ </a:t>
            </a:r>
            <a:r>
              <a:rPr lang="en-US" sz="3600" dirty="0" err="1"/>
              <a:t>magnétique</a:t>
            </a:r>
            <a:r>
              <a:rPr lang="en-US" sz="3600" dirty="0"/>
              <a:t> </a:t>
            </a:r>
            <a:r>
              <a:rPr lang="en-US" sz="3600" dirty="0" err="1"/>
              <a:t>est</a:t>
            </a:r>
            <a:r>
              <a:rPr lang="en-US" sz="3600" dirty="0"/>
              <a:t> </a:t>
            </a:r>
            <a:r>
              <a:rPr lang="en-US" sz="3600" dirty="0" err="1"/>
              <a:t>mise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mouvement</a:t>
            </a:r>
            <a:r>
              <a:rPr lang="en-US" sz="3600" dirty="0"/>
              <a:t> à </a:t>
            </a:r>
            <a:r>
              <a:rPr lang="en-US" sz="3600" dirty="0" err="1"/>
              <a:t>proximité</a:t>
            </a:r>
            <a:r>
              <a:rPr lang="en-US" sz="3600" dirty="0"/>
              <a:t> d’un </a:t>
            </a:r>
            <a:r>
              <a:rPr lang="en-US" sz="3600" dirty="0" err="1"/>
              <a:t>matériau</a:t>
            </a:r>
            <a:r>
              <a:rPr lang="en-US" sz="3600" dirty="0"/>
              <a:t> </a:t>
            </a:r>
            <a:r>
              <a:rPr lang="en-US" sz="3600" dirty="0" err="1"/>
              <a:t>conducteur</a:t>
            </a:r>
            <a:r>
              <a:rPr lang="en-US" sz="3600" dirty="0"/>
              <a:t> </a:t>
            </a:r>
            <a:r>
              <a:rPr lang="en-US" sz="3600" dirty="0" err="1"/>
              <a:t>ou</a:t>
            </a:r>
            <a:r>
              <a:rPr lang="en-US" sz="3600" dirty="0"/>
              <a:t> </a:t>
            </a:r>
            <a:r>
              <a:rPr lang="en-US" sz="3600" dirty="0" err="1"/>
              <a:t>lorsqu’un</a:t>
            </a:r>
            <a:r>
              <a:rPr lang="en-US" sz="3600" dirty="0"/>
              <a:t> </a:t>
            </a:r>
            <a:r>
              <a:rPr lang="en-US" sz="3600" dirty="0" err="1"/>
              <a:t>matériau</a:t>
            </a:r>
            <a:r>
              <a:rPr lang="en-US" sz="3600" dirty="0"/>
              <a:t> </a:t>
            </a:r>
            <a:r>
              <a:rPr lang="en-US" sz="3600" dirty="0" err="1"/>
              <a:t>conducteur</a:t>
            </a:r>
            <a:r>
              <a:rPr lang="en-US" sz="3600" dirty="0"/>
              <a:t> </a:t>
            </a:r>
            <a:r>
              <a:rPr lang="en-US" sz="3600" dirty="0" err="1"/>
              <a:t>est</a:t>
            </a:r>
            <a:r>
              <a:rPr lang="en-US" sz="3600" dirty="0"/>
              <a:t> </a:t>
            </a:r>
            <a:r>
              <a:rPr lang="en-US" sz="3600" dirty="0" err="1"/>
              <a:t>mis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mouvement</a:t>
            </a:r>
            <a:r>
              <a:rPr lang="en-US" sz="3600" dirty="0"/>
              <a:t> à </a:t>
            </a:r>
            <a:r>
              <a:rPr lang="en-US" sz="3600" dirty="0" err="1"/>
              <a:t>proximité</a:t>
            </a:r>
            <a:r>
              <a:rPr lang="en-US" sz="3600" dirty="0"/>
              <a:t> </a:t>
            </a:r>
            <a:r>
              <a:rPr lang="en-US" sz="3600" dirty="0" err="1"/>
              <a:t>d’une</a:t>
            </a:r>
            <a:r>
              <a:rPr lang="en-US" sz="3600" dirty="0"/>
              <a:t> source de champ </a:t>
            </a:r>
            <a:r>
              <a:rPr lang="en-US" sz="3600" dirty="0" err="1"/>
              <a:t>magnétique</a:t>
            </a:r>
            <a:r>
              <a:rPr lang="en-US" sz="3600" dirty="0"/>
              <a:t>, </a:t>
            </a:r>
            <a:r>
              <a:rPr lang="en-US" sz="3600" dirty="0" err="1"/>
              <a:t>une</a:t>
            </a:r>
            <a:r>
              <a:rPr lang="en-US" sz="3600" dirty="0"/>
              <a:t> tension et un courant </a:t>
            </a:r>
            <a:r>
              <a:rPr lang="en-US" sz="3600" dirty="0" err="1"/>
              <a:t>électrique</a:t>
            </a:r>
            <a:r>
              <a:rPr lang="en-US" sz="3600" dirty="0"/>
              <a:t> </a:t>
            </a:r>
            <a:r>
              <a:rPr lang="en-US" sz="3600" dirty="0" err="1"/>
              <a:t>apparaissent</a:t>
            </a:r>
            <a:r>
              <a:rPr lang="en-US" sz="3600" dirty="0"/>
              <a:t> </a:t>
            </a:r>
            <a:r>
              <a:rPr lang="en-US" sz="3600" dirty="0" err="1"/>
              <a:t>dans</a:t>
            </a:r>
            <a:r>
              <a:rPr lang="en-US" sz="3600" dirty="0"/>
              <a:t> le </a:t>
            </a:r>
            <a:r>
              <a:rPr lang="en-US" sz="3600" dirty="0" err="1"/>
              <a:t>matériau</a:t>
            </a:r>
            <a:r>
              <a:rPr lang="en-US" sz="3600" dirty="0"/>
              <a:t> </a:t>
            </a:r>
            <a:r>
              <a:rPr lang="en-US" sz="3600" dirty="0" err="1"/>
              <a:t>conducteur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094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29163" y="287145"/>
            <a:ext cx="7683791" cy="92333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altLang="x-none" dirty="0" err="1">
                <a:solidFill>
                  <a:schemeClr val="bg1"/>
                </a:solidFill>
                <a:latin typeface="+mn-lt"/>
                <a:ea typeface="Britannic Bold" charset="0"/>
                <a:cs typeface="Britannic Bold" charset="0"/>
              </a:rPr>
              <a:t>Alternateur</a:t>
            </a:r>
            <a:endParaRPr lang="en-US" altLang="x-none" dirty="0">
              <a:solidFill>
                <a:schemeClr val="bg1"/>
              </a:solidFill>
              <a:latin typeface="+mn-lt"/>
              <a:ea typeface="Britannic Bold" charset="0"/>
              <a:cs typeface="Britannic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8701" y="1757363"/>
            <a:ext cx="9944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 </a:t>
            </a:r>
            <a:r>
              <a:rPr lang="en-US" sz="2400" dirty="0" err="1"/>
              <a:t>scientifiques</a:t>
            </a:r>
            <a:r>
              <a:rPr lang="en-US" sz="2400" dirty="0"/>
              <a:t> </a:t>
            </a:r>
            <a:r>
              <a:rPr lang="en-US" sz="2400" dirty="0" err="1"/>
              <a:t>vont</a:t>
            </a:r>
            <a:r>
              <a:rPr lang="en-US" sz="2400" dirty="0"/>
              <a:t> exploiter le </a:t>
            </a:r>
            <a:r>
              <a:rPr lang="en-US" sz="2400" dirty="0" err="1"/>
              <a:t>phénomène</a:t>
            </a:r>
            <a:r>
              <a:rPr lang="en-US" sz="2400" dirty="0"/>
              <a:t> de </a:t>
            </a:r>
            <a:r>
              <a:rPr lang="en-US" sz="2400" dirty="0" err="1"/>
              <a:t>l’induction</a:t>
            </a:r>
            <a:r>
              <a:rPr lang="en-US" sz="2400" dirty="0"/>
              <a:t> </a:t>
            </a:r>
            <a:r>
              <a:rPr lang="en-US" sz="2400" dirty="0" err="1"/>
              <a:t>électromagnétique</a:t>
            </a:r>
            <a:r>
              <a:rPr lang="en-US" sz="2400" dirty="0"/>
              <a:t> </a:t>
            </a:r>
            <a:r>
              <a:rPr lang="en-US" sz="2400" dirty="0" err="1"/>
              <a:t>découverte</a:t>
            </a:r>
            <a:r>
              <a:rPr lang="en-US" sz="2400" dirty="0"/>
              <a:t> par Faraday pour </a:t>
            </a:r>
            <a:r>
              <a:rPr lang="en-US" sz="2400" dirty="0" err="1"/>
              <a:t>créer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machine capable de </a:t>
            </a:r>
            <a:r>
              <a:rPr lang="en-US" sz="2400" dirty="0" err="1"/>
              <a:t>générer</a:t>
            </a:r>
            <a:r>
              <a:rPr lang="en-US" sz="2400" dirty="0"/>
              <a:t> de </a:t>
            </a:r>
            <a:r>
              <a:rPr lang="en-US" sz="2400" dirty="0" err="1"/>
              <a:t>l’électricité</a:t>
            </a:r>
            <a:r>
              <a:rPr lang="en-US" sz="2400" dirty="0"/>
              <a:t>: </a:t>
            </a:r>
            <a:r>
              <a:rPr lang="en-US" sz="2400" dirty="0" err="1"/>
              <a:t>l’alternateur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Application: dynamo de </a:t>
            </a:r>
            <a:r>
              <a:rPr lang="en-US" sz="2400" dirty="0" err="1"/>
              <a:t>vélo</a:t>
            </a:r>
            <a:r>
              <a:rPr lang="en-US" sz="2400" dirty="0"/>
              <a:t>, </a:t>
            </a:r>
            <a:r>
              <a:rPr lang="en-US" sz="2400" dirty="0" err="1"/>
              <a:t>centrale</a:t>
            </a:r>
            <a:r>
              <a:rPr lang="en-US" sz="2400" dirty="0"/>
              <a:t> </a:t>
            </a:r>
            <a:r>
              <a:rPr lang="en-US" sz="2400" dirty="0" err="1"/>
              <a:t>nucléaire</a:t>
            </a:r>
            <a:r>
              <a:rPr lang="en-US" sz="2400" dirty="0"/>
              <a:t>, </a:t>
            </a:r>
            <a:r>
              <a:rPr lang="en-US" sz="2400" dirty="0" err="1"/>
              <a:t>éolienne</a:t>
            </a:r>
            <a:r>
              <a:rPr lang="en-US" sz="2400" dirty="0"/>
              <a:t>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0736" y="5715001"/>
            <a:ext cx="1238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Energie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mécanique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281091" y="2228511"/>
            <a:ext cx="2512669" cy="61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29163" y="287145"/>
            <a:ext cx="7683791" cy="92333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altLang="x-none" dirty="0" err="1">
                <a:solidFill>
                  <a:schemeClr val="bg1"/>
                </a:solidFill>
                <a:latin typeface="+mn-lt"/>
                <a:ea typeface="Britannic Bold" charset="0"/>
                <a:cs typeface="Britannic Bold" charset="0"/>
              </a:rPr>
              <a:t>Alternateur</a:t>
            </a:r>
            <a:endParaRPr lang="en-US" altLang="x-none" dirty="0">
              <a:solidFill>
                <a:schemeClr val="bg1"/>
              </a:solidFill>
              <a:latin typeface="+mn-lt"/>
              <a:ea typeface="Britannic Bold" charset="0"/>
              <a:cs typeface="Britannic 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20" y="2943226"/>
            <a:ext cx="5242118" cy="3771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29476" y="3504580"/>
            <a:ext cx="3743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Rotor: </a:t>
            </a:r>
            <a:r>
              <a:rPr lang="en-US" dirty="0" err="1"/>
              <a:t>élément</a:t>
            </a:r>
            <a:r>
              <a:rPr lang="en-US" dirty="0"/>
              <a:t> de </a:t>
            </a:r>
            <a:r>
              <a:rPr lang="en-US" dirty="0" err="1"/>
              <a:t>l’alternateur</a:t>
            </a:r>
            <a:r>
              <a:rPr lang="en-US" dirty="0"/>
              <a:t> </a:t>
            </a:r>
            <a:r>
              <a:rPr lang="en-US" dirty="0" err="1"/>
              <a:t>mis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rotation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proximité</a:t>
            </a:r>
            <a:r>
              <a:rPr lang="en-US" dirty="0"/>
              <a:t> du stator</a:t>
            </a:r>
          </a:p>
          <a:p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souvent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porte</a:t>
            </a:r>
            <a:r>
              <a:rPr lang="en-US" dirty="0"/>
              <a:t> la source de champ </a:t>
            </a:r>
            <a:r>
              <a:rPr lang="en-US" dirty="0" err="1"/>
              <a:t>magnétique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Stator: </a:t>
            </a:r>
            <a:r>
              <a:rPr lang="en-US" dirty="0" err="1"/>
              <a:t>élement</a:t>
            </a:r>
            <a:r>
              <a:rPr lang="en-US" dirty="0"/>
              <a:t> immobile de </a:t>
            </a:r>
            <a:r>
              <a:rPr lang="en-US" dirty="0" err="1"/>
              <a:t>l’alternateur</a:t>
            </a:r>
            <a:endParaRPr lang="en-US" dirty="0"/>
          </a:p>
          <a:p>
            <a:r>
              <a:rPr lang="en-US" dirty="0"/>
              <a:t>Le plus </a:t>
            </a:r>
            <a:r>
              <a:rPr lang="en-US" dirty="0" err="1"/>
              <a:t>souvent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comprend</a:t>
            </a:r>
            <a:r>
              <a:rPr lang="en-US" dirty="0"/>
              <a:t> un </a:t>
            </a:r>
            <a:r>
              <a:rPr lang="en-US" dirty="0" err="1"/>
              <a:t>bobine</a:t>
            </a:r>
            <a:r>
              <a:rPr lang="en-US" dirty="0"/>
              <a:t> </a:t>
            </a:r>
            <a:r>
              <a:rPr lang="en-US" dirty="0" err="1"/>
              <a:t>dans</a:t>
            </a:r>
            <a:r>
              <a:rPr lang="en-US" dirty="0"/>
              <a:t> </a:t>
            </a:r>
            <a:r>
              <a:rPr lang="en-US" dirty="0" err="1"/>
              <a:t>laquelle</a:t>
            </a:r>
            <a:r>
              <a:rPr lang="en-US" dirty="0"/>
              <a:t> </a:t>
            </a:r>
            <a:r>
              <a:rPr lang="en-US" dirty="0" err="1"/>
              <a:t>apparaisse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tension et courant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6201" y="1589879"/>
            <a:ext cx="8354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Il </a:t>
            </a:r>
            <a:r>
              <a:rPr lang="en-US" sz="2400" dirty="0" err="1"/>
              <a:t>comporte</a:t>
            </a:r>
            <a:r>
              <a:rPr lang="en-US" sz="2400" dirty="0"/>
              <a:t> </a:t>
            </a:r>
            <a:r>
              <a:rPr lang="en-US" sz="2400" dirty="0" err="1"/>
              <a:t>deux</a:t>
            </a:r>
            <a:r>
              <a:rPr lang="en-US" sz="2400" dirty="0"/>
              <a:t> </a:t>
            </a:r>
            <a:r>
              <a:rPr lang="en-US" sz="2400" dirty="0" err="1"/>
              <a:t>éléments</a:t>
            </a:r>
            <a:r>
              <a:rPr lang="en-US" sz="2400" dirty="0"/>
              <a:t>: </a:t>
            </a:r>
          </a:p>
          <a:p>
            <a:r>
              <a:rPr lang="en-US" sz="2400" dirty="0"/>
              <a:t>1. un </a:t>
            </a:r>
            <a:r>
              <a:rPr lang="en-US" sz="2400" dirty="0" err="1"/>
              <a:t>aimant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électroaimant</a:t>
            </a:r>
            <a:r>
              <a:rPr lang="en-US" sz="2400" dirty="0"/>
              <a:t>, </a:t>
            </a:r>
            <a:r>
              <a:rPr lang="en-US" sz="2400" dirty="0" err="1"/>
              <a:t>une</a:t>
            </a:r>
            <a:r>
              <a:rPr lang="en-US" sz="2400" dirty="0"/>
              <a:t> source de champ </a:t>
            </a:r>
            <a:r>
              <a:rPr lang="en-US" sz="2400" dirty="0" err="1"/>
              <a:t>magnétique</a:t>
            </a:r>
            <a:endParaRPr lang="en-US" sz="2400" dirty="0"/>
          </a:p>
          <a:p>
            <a:r>
              <a:rPr lang="en-US" sz="2400" dirty="0"/>
              <a:t>2. Un fil </a:t>
            </a:r>
            <a:r>
              <a:rPr lang="en-US" sz="2400" dirty="0" err="1"/>
              <a:t>conducteur</a:t>
            </a:r>
            <a:r>
              <a:rPr lang="en-US" sz="2400" dirty="0"/>
              <a:t>,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bobine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229476" y="2857502"/>
            <a:ext cx="310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https://youtu.be/LCIU6yZmCSk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01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19707</TotalTime>
  <Words>417</Words>
  <Application>Microsoft Office PowerPoint</Application>
  <PresentationFormat>Grand écran</PresentationFormat>
  <Paragraphs>48</Paragraphs>
  <Slides>7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florence gifford</dc:creator>
  <cp:lastModifiedBy>florence gifford</cp:lastModifiedBy>
  <cp:revision>26</cp:revision>
  <cp:lastPrinted>2020-09-14T14:45:21Z</cp:lastPrinted>
  <dcterms:created xsi:type="dcterms:W3CDTF">2020-07-30T12:00:09Z</dcterms:created>
  <dcterms:modified xsi:type="dcterms:W3CDTF">2020-11-21T11:26:21Z</dcterms:modified>
</cp:coreProperties>
</file>